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7" r:id="rId2"/>
    <p:sldId id="259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29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08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73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55031-9676-4EE4-93F9-50FC21C807AA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3907C-7F99-4EA4-A98F-D41D613B0D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3703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A4600-6D29-44E5-BDAC-E0B5EF24C347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78FC4-073E-4FBD-837E-EFA5336B2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969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EB28-7C3A-482E-9F01-F5B3C9C3512C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922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417C-CA97-4532-9D04-41AF4EE017FA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511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B9166-FED1-4F98-BF9A-6BAE620783C7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646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B94A-2270-4514-AFC7-58285840288B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706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5FFD-77DD-4A26-8FB4-BEF7FEAE09A4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487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0ED-5A6F-4EEF-8F9D-1EE013715878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961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459-54E3-436A-9594-D0DBFCDD67C8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764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A796-0741-41D1-B56A-6D1921F76EB2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829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09AE-9055-4E20-A327-B63B67366A64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938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26C2-068F-4130-A6AD-066D8F3A2A62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852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989A-33FB-4B27-85CB-0C99726C874C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911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3A60F-C607-44A5-AB0C-D72C4C171CCC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973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142" y="2467428"/>
            <a:ext cx="11812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Procedural steps in Dental Public Health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3200" y="5715000"/>
            <a:ext cx="11393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PUBLIC HEALTH DENTISTRY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-14515"/>
            <a:ext cx="1857828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Community Dentistry</a:t>
            </a:r>
            <a:endParaRPr kumimoji="0" lang="en-IN" altLang="en-US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1825625"/>
            <a:ext cx="10995314" cy="4351338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It is that specialized branch of dentistry;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“which deals with delivery of comprehensive dental &amp; oral health care to the masses so as to improve the total dental &amp; oral health of the community as a whole”. </a:t>
            </a: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533399" y="457200"/>
            <a:ext cx="1045325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PROCEDURAL STEPS IN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DENTAL PUBLIC HEALTH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1676400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SURVEY.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ANALYSIS.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PROGRAMME PLANNING.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PROGRAMME OPERATION.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FINANCING.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PROGRAMME APPRAISAL.</a:t>
            </a: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-   SURVEY </a:t>
            </a:r>
            <a:r>
              <a:rPr kumimoji="0" lang="en-US" altLang="en-US" sz="4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-</a:t>
            </a:r>
            <a:endParaRPr kumimoji="0" lang="en-US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30380" y="1794180"/>
            <a:ext cx="8229600" cy="4525963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It is 1</a:t>
            </a:r>
            <a:r>
              <a:rPr kumimoji="0" lang="en-US" alt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st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Step in dental 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health procedure.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Focus  is population rather than individual.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Initiated based on chief compliant  of population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.	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228600"/>
            <a:ext cx="11090564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Clr>
                <a:schemeClr val="accent1"/>
              </a:buClr>
              <a:buFontTx/>
              <a:buChar char="•"/>
              <a:defRPr/>
            </a:pPr>
            <a:r>
              <a:rPr lang="en-US" sz="2600" dirty="0">
                <a:solidFill>
                  <a:srgbClr val="FFFF00"/>
                </a:solidFill>
                <a:cs typeface="Times New Roman" pitchFamily="18" charset="0"/>
              </a:rPr>
              <a:t>  </a:t>
            </a:r>
            <a:r>
              <a:rPr lang="en-US" sz="2600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Surveys are defined as </a:t>
            </a:r>
            <a:r>
              <a:rPr lang="en-US" sz="2600" dirty="0">
                <a:solidFill>
                  <a:srgbClr val="FFFF00"/>
                </a:solidFill>
                <a:cs typeface="Times New Roman" pitchFamily="18" charset="0"/>
              </a:rPr>
              <a:t>;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600" dirty="0">
                <a:cs typeface="Times New Roman" pitchFamily="18" charset="0"/>
              </a:rPr>
              <a:t>“methods for collection of data, analyzing and evaluating them in order to determine the amount of disease problems in a community and also to identify cases that have not been identified”</a:t>
            </a:r>
          </a:p>
          <a:p>
            <a:pPr algn="just">
              <a:spcBef>
                <a:spcPct val="50000"/>
              </a:spcBef>
              <a:defRPr/>
            </a:pPr>
            <a:endParaRPr lang="en-US" sz="2600" b="1" dirty="0">
              <a:cs typeface="Times New Roman" pitchFamily="18" charset="0"/>
            </a:endParaRP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n-US" sz="2600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Parameters To Be Included In A Survey are;</a:t>
            </a:r>
          </a:p>
          <a:p>
            <a:pPr lvl="1" algn="just">
              <a:spcBef>
                <a:spcPct val="50000"/>
              </a:spcBef>
              <a:buFontTx/>
              <a:buChar char="•"/>
              <a:defRPr/>
            </a:pPr>
            <a:r>
              <a:rPr lang="en-US" sz="2600" dirty="0">
                <a:cs typeface="Times New Roman" pitchFamily="18" charset="0"/>
              </a:rPr>
              <a:t>Assessment of the Socio-economic Status</a:t>
            </a:r>
          </a:p>
          <a:p>
            <a:pPr lvl="1" algn="just">
              <a:spcBef>
                <a:spcPct val="50000"/>
              </a:spcBef>
              <a:buFontTx/>
              <a:buChar char="•"/>
              <a:defRPr/>
            </a:pPr>
            <a:r>
              <a:rPr lang="en-US" sz="2600" dirty="0">
                <a:cs typeface="Times New Roman" pitchFamily="18" charset="0"/>
              </a:rPr>
              <a:t>The Nature of distribution of the community, </a:t>
            </a:r>
          </a:p>
          <a:p>
            <a:pPr lvl="1" algn="just">
              <a:spcBef>
                <a:spcPct val="50000"/>
              </a:spcBef>
              <a:buFontTx/>
              <a:buChar char="•"/>
              <a:defRPr/>
            </a:pPr>
            <a:r>
              <a:rPr lang="en-US" sz="2600" dirty="0">
                <a:cs typeface="Times New Roman" pitchFamily="18" charset="0"/>
              </a:rPr>
              <a:t>resources available for elimination of the problem </a:t>
            </a:r>
          </a:p>
          <a:p>
            <a:pPr lvl="1" algn="just">
              <a:spcBef>
                <a:spcPct val="50000"/>
              </a:spcBef>
              <a:buFontTx/>
              <a:buChar char="•"/>
              <a:defRPr/>
            </a:pPr>
            <a:r>
              <a:rPr lang="en-US" sz="2600" dirty="0">
                <a:cs typeface="Times New Roman" pitchFamily="18" charset="0"/>
              </a:rPr>
              <a:t>attitudes of the community towards the health providers.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ANALYSIS -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 of specific health problems.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Health care provider is interacting with  people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necessary to arrange the data.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Modern computers are used for analyzing data.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PROGRAMME PLANNING</a:t>
            </a:r>
            <a:endParaRPr kumimoji="0" lang="en-US" altLang="en-US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Its characteristics are analyzed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Community people show an interest in it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find an alternative method -comprehensive 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Community is well informed about the program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Also they participate in all the steps involved.  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PROGRAMME OPERATION -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A Public Health Team - Constituted professionals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Example of water fluoridation in a community.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To fluoridate water -have to work together</a:t>
            </a: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04799" y="533400"/>
            <a:ext cx="10751127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Dentist will prepare baseline data of disease.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  <a:defRPr/>
            </a:pPr>
            <a:endParaRPr lang="en-US" sz="2800" dirty="0">
              <a:latin typeface="+mn-lt"/>
              <a:cs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•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Engineers -equipment needed for fluoridating.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  <a:defRPr/>
            </a:pPr>
            <a:endParaRPr lang="en-US" sz="2800" dirty="0">
              <a:latin typeface="+mn-lt"/>
              <a:cs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•"/>
              <a:defRPr/>
            </a:pPr>
            <a:r>
              <a:rPr lang="en-US" sz="2800" dirty="0">
                <a:latin typeface="+mn-lt"/>
              </a:rPr>
              <a:t>Public health authorities  responsible for;</a:t>
            </a:r>
          </a:p>
          <a:p>
            <a:pPr lvl="1" algn="just" eaLnBrk="0" hangingPunct="0">
              <a:spcBef>
                <a:spcPct val="50000"/>
              </a:spcBef>
              <a:buFontTx/>
              <a:buChar char="•"/>
              <a:defRPr/>
            </a:pPr>
            <a:r>
              <a:rPr lang="en-US" sz="2800" dirty="0">
                <a:latin typeface="+mn-lt"/>
              </a:rPr>
              <a:t>addition of fluoride into the water supply </a:t>
            </a:r>
          </a:p>
          <a:p>
            <a:pPr lvl="1" algn="just" eaLnBrk="0" hangingPunct="0">
              <a:spcBef>
                <a:spcPct val="50000"/>
              </a:spcBef>
              <a:buFontTx/>
              <a:buChar char="•"/>
              <a:defRPr/>
            </a:pPr>
            <a:r>
              <a:rPr lang="en-US" sz="2800" dirty="0">
                <a:latin typeface="+mn-lt"/>
              </a:rPr>
              <a:t>periodical maintenance of the same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000" y="304800"/>
            <a:ext cx="7178884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>
                <a:solidFill>
                  <a:schemeClr val="accent1"/>
                </a:solidFill>
                <a:latin typeface="+mj-lt"/>
                <a:cs typeface="Times New Roman" pitchFamily="18" charset="0"/>
              </a:rPr>
              <a:t>- FINANCING -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799" y="1658088"/>
            <a:ext cx="11152909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It is usually through the funds provided by;</a:t>
            </a:r>
          </a:p>
          <a:p>
            <a:pPr lvl="1" algn="just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governments or by the local or state authorities. </a:t>
            </a:r>
          </a:p>
          <a:p>
            <a:pPr algn="just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Before the starting of a public health program;</a:t>
            </a:r>
          </a:p>
          <a:p>
            <a:pPr lvl="1" algn="just">
              <a:spcBef>
                <a:spcPct val="50000"/>
              </a:spcBef>
              <a:buFontTx/>
              <a:buChar char="-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the person should identify the source for securing  funds </a:t>
            </a:r>
          </a:p>
          <a:p>
            <a:pPr lvl="1" algn="just">
              <a:spcBef>
                <a:spcPct val="50000"/>
              </a:spcBef>
              <a:buFontTx/>
              <a:buChar char="-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should plan for the management of the same.</a:t>
            </a:r>
          </a:p>
          <a:p>
            <a:pPr algn="just">
              <a:spcBef>
                <a:spcPct val="50000"/>
              </a:spcBef>
              <a:buFontTx/>
              <a:buChar char="-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Many program conducted successfully through financial  aid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PROGRAMME APPRAISAL -</a:t>
            </a:r>
            <a:endParaRPr kumimoji="0" lang="en-US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rtlCol="0"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 effectiveness of the programme is assessed.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base line data collected serves as;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indicator for effectiveness of the programme 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94971" y="-93797"/>
            <a:ext cx="9260115" cy="11030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75656" y="894007"/>
            <a:ext cx="9797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0" y="1905000"/>
          <a:ext cx="12192001" cy="4784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527"/>
                <a:gridCol w="5240421"/>
                <a:gridCol w="1620253"/>
                <a:gridCol w="1320799"/>
                <a:gridCol w="1443791"/>
                <a:gridCol w="1604210"/>
              </a:tblGrid>
              <a:tr h="73893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Sr.no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Learning 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</a:tr>
              <a:tr h="818516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Enumerate aims, objectives &amp; scope of community dentistry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38938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Define preventive dentistry &amp; community dentistry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18516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Enlist &amp; describe procedural steps in dental public health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38938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Diffrentiate</a:t>
                      </a:r>
                      <a:r>
                        <a:rPr lang="en-US" sz="1800" dirty="0" smtClean="0"/>
                        <a:t>  between private dental clinic &amp; public health dentistry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38938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Enlist the tools of dental public health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94717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dimensions are;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efficiency, appropriateness, adequacy,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possible side effect etc.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Ultimately, it is the value assigned by the community which will determine the confidence.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4" name="Group 59"/>
          <p:cNvGraphicFramePr>
            <a:graphicFrameLocks/>
          </p:cNvGraphicFramePr>
          <p:nvPr/>
        </p:nvGraphicFramePr>
        <p:xfrm>
          <a:off x="503237" y="533400"/>
          <a:ext cx="11217707" cy="5734052"/>
        </p:xfrm>
        <a:graphic>
          <a:graphicData uri="http://schemas.openxmlformats.org/drawingml/2006/table">
            <a:tbl>
              <a:tblPr/>
              <a:tblGrid>
                <a:gridCol w="4985648"/>
                <a:gridCol w="6232059"/>
              </a:tblGrid>
              <a:tr h="784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PRIVATE PRACTICE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DENTAL PUBLIC HEALTH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examination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survey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diagnosis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analysis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Treatment planning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Program planning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treatment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Program operation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payment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evaluation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Approval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5" name="Group 78"/>
          <p:cNvGraphicFramePr>
            <a:graphicFrameLocks/>
          </p:cNvGraphicFramePr>
          <p:nvPr/>
        </p:nvGraphicFramePr>
        <p:xfrm>
          <a:off x="637309" y="1219200"/>
          <a:ext cx="10684309" cy="5458692"/>
        </p:xfrm>
        <a:graphic>
          <a:graphicData uri="http://schemas.openxmlformats.org/drawingml/2006/table">
            <a:tbl>
              <a:tblPr/>
              <a:tblGrid>
                <a:gridCol w="3787864"/>
                <a:gridCol w="3335009"/>
                <a:gridCol w="3561436"/>
              </a:tblGrid>
              <a:tr h="1378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CHARACTERISTIC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PRIVATE DENTAL PRACTICE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PUBLIC HEALTH DENTISTRY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68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target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Individual patient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community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68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Movement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Patient comes to clinic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Practitioner goes to community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6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emphasis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Curative and restorative care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Preventive care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82563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1"/>
                </a:solidFill>
              </a:rPr>
              <a:t>DIFFERENCES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82563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1"/>
                </a:solidFill>
              </a:rPr>
              <a:t>DIFFERENCES</a:t>
            </a:r>
          </a:p>
        </p:txBody>
      </p:sp>
      <p:graphicFrame>
        <p:nvGraphicFramePr>
          <p:cNvPr id="7" name="Group 37"/>
          <p:cNvGraphicFramePr>
            <a:graphicFrameLocks/>
          </p:cNvGraphicFramePr>
          <p:nvPr/>
        </p:nvGraphicFramePr>
        <p:xfrm>
          <a:off x="362239" y="1196832"/>
          <a:ext cx="11552670" cy="4938713"/>
        </p:xfrm>
        <a:graphic>
          <a:graphicData uri="http://schemas.openxmlformats.org/drawingml/2006/table">
            <a:tbl>
              <a:tblPr/>
              <a:tblGrid>
                <a:gridCol w="4435400"/>
                <a:gridCol w="3507061"/>
                <a:gridCol w="3610209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CHARACTERISTIC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PRIVATE DENTAL PRACTICE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PUBLIC HEALTH DENTISTRY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6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area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Confined to clinic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Several career options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8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Results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Immediate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Long 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Payment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Higher pay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Less, but gets fringe benefits like vacation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Content Placeholder 8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EPIDEMIOLOGY.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BIOSTATISTICS.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SOCIAL SCIENCES.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PRINCIPLES OF ADMINISTRATIONS.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PREVENTIVE DENTISTRY.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70364" y="623455"/>
            <a:ext cx="8159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1"/>
                </a:solidFill>
                <a:latin typeface="+mj-lt"/>
              </a:rPr>
              <a:t>TOOLS OF DENTAL PUBLIC HEALTH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SUMMARY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49" y="1825625"/>
            <a:ext cx="10718223" cy="4351338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ultimate goal of the dental public health is to prevent &amp; Control oral diseases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promote oral health through organized community efforts.</a:t>
            </a: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EXPECTED QUESTION</a:t>
            </a:r>
            <a:endParaRPr kumimoji="0" lang="en-GB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49" y="1825625"/>
            <a:ext cx="10967606" cy="435133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Define,Enumerate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aims, objectives &amp; scope of community dentistry (LAQ)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 of Community Dentistry (SAQ)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Bibliography</a:t>
            </a:r>
            <a:endParaRPr kumimoji="0" lang="en-US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1825625"/>
            <a:ext cx="11216986" cy="4351338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Textbook of Essentials of Preventive &amp; Community Dentistry, by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Soben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Peter, 3</a:t>
            </a:r>
            <a:r>
              <a:rPr kumimoji="0" lang="en-US" alt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Edition.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Arya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Publishers.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Community Dentistry, by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Vimal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Sikri,Poonam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Sikri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1</a:t>
            </a:r>
            <a:r>
              <a:rPr kumimoji="0" lang="en-US" alt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Edition,CBS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Publishers.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Textbook of Preventive and Community Dentistry,1</a:t>
            </a:r>
            <a:r>
              <a:rPr kumimoji="0" lang="en-US" alt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Edition, by S.S.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Hiremath,Elsevier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Publications.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5287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</a:t>
            </a:r>
            <a:endParaRPr kumimoji="0" lang="en-US" altLang="en-US" sz="5400" b="0" i="0" u="none" strike="noStrike" kern="1200" cap="none" spc="0" normalizeH="0" baseline="0" noProof="0" dirty="0" smtClean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3048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Contents </a:t>
            </a:r>
            <a:endParaRPr kumimoji="0" lang="en-US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0" y="1524000"/>
            <a:ext cx="7772400" cy="48006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Aims of community dentistry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 of community dentistry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Scope of community dentistry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Definition of preventive dentistry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Definition of community dentistry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Procedural steps in dental public health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Diffrences between private dental clinic &amp; public health dentistry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Tools of dental public health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" name="Picture 2" descr="http://www.uh.edu/engines/denti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1946" y="826654"/>
            <a:ext cx="4953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6096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Aims of Community Dentistry:</a:t>
            </a:r>
            <a:endParaRPr kumimoji="0" lang="en-I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2362200"/>
            <a:ext cx="8686800" cy="25908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prevent &amp; Control oral diseases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promote oral health - organized  efforts</a:t>
            </a: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0"/>
            <a:ext cx="8839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Objectives of Community Dentistry:</a:t>
            </a:r>
            <a:endParaRPr kumimoji="0" lang="en-IN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676400"/>
            <a:ext cx="8610600" cy="44958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get knowledge about public health,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dental public health &amp; preventive dentistry.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Conducting oral health survey, &amp; education.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Positive attitude towards dental health -society.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Scope of Community Dentistry</a:t>
            </a:r>
            <a:endParaRPr kumimoji="0" lang="en-I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95400"/>
            <a:ext cx="8229600" cy="53340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Application of preventive dentistry procedures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Planning &amp; evaluation of preventive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oral health programs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Helping Government in planning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execution of preventive dentistry programs.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685800"/>
            <a:ext cx="8229600" cy="57150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Organizing outreach programs for community 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Epidemiological studies and research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 an academician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army, navy and air force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all health sector (administrative job)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Health services (WHO, UNICEF)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Preventive Dentistry</a:t>
            </a:r>
            <a:endParaRPr kumimoji="0" lang="en-I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1825625"/>
            <a:ext cx="10939895" cy="4351338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It is that specialized branch of dentistry;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“which deals with prevention and interception of the progress of all dental &amp; oral diseases, prevention &amp; limitation of disabilities &amp; provides rehabilitation”.</a:t>
            </a: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869</Words>
  <Application>Microsoft Office PowerPoint</Application>
  <PresentationFormat>Custom</PresentationFormat>
  <Paragraphs>247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Specific learning Objectives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DIFFERENCES</vt:lpstr>
      <vt:lpstr>DIFFERENCES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Dr Ram Tiwari</cp:lastModifiedBy>
  <cp:revision>17</cp:revision>
  <dcterms:created xsi:type="dcterms:W3CDTF">2022-05-23T05:15:21Z</dcterms:created>
  <dcterms:modified xsi:type="dcterms:W3CDTF">2022-08-31T06:18:42Z</dcterms:modified>
</cp:coreProperties>
</file>